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13" r:id="rId2"/>
    <p:sldId id="320" r:id="rId3"/>
    <p:sldId id="321" r:id="rId4"/>
    <p:sldId id="322" r:id="rId5"/>
    <p:sldId id="323" r:id="rId6"/>
    <p:sldId id="324" r:id="rId7"/>
    <p:sldId id="31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guyễn Khoa Quang Nhân" initials="NKQN" lastIdx="1" clrIdx="0">
    <p:extLst>
      <p:ext uri="{19B8F6BF-5375-455C-9EA6-DF929625EA0E}">
        <p15:presenceInfo xmlns:p15="http://schemas.microsoft.com/office/powerpoint/2012/main" userId="Nguyễn Khoa Quang Nhâ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91D0"/>
    <a:srgbClr val="206CC1"/>
    <a:srgbClr val="0053B8"/>
    <a:srgbClr val="9BBB59"/>
    <a:srgbClr val="002060"/>
    <a:srgbClr val="83AA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Kiểu Trung bình 4 - Màu chủ đề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Kiểu Sáng 3 - Màu chủ đề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hông có Kiểu, Lưới Bảng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FC1F98-41BA-4F06-865E-91F4AB2222D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4" name="Chỗ dành sẵn cho Hình ảnh của Bản chiế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Chỗ dành sẵn cho Ghi chú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541C5B-32A9-4970-8267-8020C82A12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293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834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033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846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1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29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936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050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005BB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E3F658-08AC-40F8-B9AA-7F6765CF5478}" type="datetime1">
              <a:rPr lang="en-US" smtClean="0"/>
              <a:t>11/26/2022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rgbClr val="666666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835151"/>
            <a:ext cx="11893296" cy="602284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3631" y="0"/>
            <a:ext cx="3942588" cy="83972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45668" y="1494789"/>
            <a:ext cx="10900663" cy="3308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005BB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45668" y="2166239"/>
            <a:ext cx="10900663" cy="3952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47282-D9ED-43CE-B836-2AB7E82F62F2}" type="datetime1">
              <a:rPr lang="en-US" smtClean="0"/>
              <a:t>11/26/2022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697844" y="6383249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i="0">
                <a:solidFill>
                  <a:srgbClr val="666666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864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0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ỗ dành sẵn cho Số hiệu Bản chiếu 13">
            <a:extLst>
              <a:ext uri="{FF2B5EF4-FFF2-40B4-BE49-F238E27FC236}">
                <a16:creationId xmlns:a16="http://schemas.microsoft.com/office/drawing/2014/main" id="{ADE6DE59-0F59-49EE-9ED8-F482137ECC5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t>1</a:t>
            </a:fld>
            <a:endParaRPr lang="en-US" spc="-5" dirty="0"/>
          </a:p>
        </p:txBody>
      </p:sp>
      <p:sp>
        <p:nvSpPr>
          <p:cNvPr id="7" name="Hình chữ nhật 14">
            <a:extLst>
              <a:ext uri="{FF2B5EF4-FFF2-40B4-BE49-F238E27FC236}">
                <a16:creationId xmlns:a16="http://schemas.microsoft.com/office/drawing/2014/main" id="{36BBAE25-C3AC-4741-A0D0-45E9055C3201}"/>
              </a:ext>
            </a:extLst>
          </p:cNvPr>
          <p:cNvSpPr/>
          <p:nvPr/>
        </p:nvSpPr>
        <p:spPr>
          <a:xfrm>
            <a:off x="1071153" y="1622520"/>
            <a:ext cx="10058401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0160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</a:ln>
                <a:solidFill>
                  <a:srgbClr val="5D91D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THIẾT KẾ HỆ THỐNG PHÂN LOẠI RÁC </a:t>
            </a:r>
          </a:p>
          <a:p>
            <a:pPr algn="ctr"/>
            <a:r>
              <a:rPr lang="en-US" sz="4000" b="1" dirty="0">
                <a:ln w="10160">
                  <a:solidFill>
                    <a:schemeClr val="tx1">
                      <a:lumMod val="85000"/>
                      <a:lumOff val="15000"/>
                    </a:schemeClr>
                  </a:solidFill>
                  <a:prstDash val="solid"/>
                </a:ln>
                <a:solidFill>
                  <a:srgbClr val="5D91D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TÁI CHẾ SỬ DỤNG KỸ THUẬT HỌC SÂU</a:t>
            </a:r>
          </a:p>
        </p:txBody>
      </p:sp>
      <p:sp>
        <p:nvSpPr>
          <p:cNvPr id="8" name="Hộp Văn bản 9">
            <a:extLst>
              <a:ext uri="{FF2B5EF4-FFF2-40B4-BE49-F238E27FC236}">
                <a16:creationId xmlns:a16="http://schemas.microsoft.com/office/drawing/2014/main" id="{37D795AA-AA38-4643-A60C-4A64527B83C5}"/>
              </a:ext>
            </a:extLst>
          </p:cNvPr>
          <p:cNvSpPr txBox="1"/>
          <p:nvPr/>
        </p:nvSpPr>
        <p:spPr>
          <a:xfrm>
            <a:off x="3339533" y="4327539"/>
            <a:ext cx="70018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GVHD:  	TS. ĐẶNG PHƯỚC VINH</a:t>
            </a:r>
          </a:p>
          <a:p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SVTH :  	ĐẶNG NHẬT TRƯỜNG               			NGUYỄN THANH HẠ </a:t>
            </a:r>
          </a:p>
        </p:txBody>
      </p:sp>
      <p:grpSp>
        <p:nvGrpSpPr>
          <p:cNvPr id="2" name="Nhóm 6">
            <a:extLst>
              <a:ext uri="{FF2B5EF4-FFF2-40B4-BE49-F238E27FC236}">
                <a16:creationId xmlns:a16="http://schemas.microsoft.com/office/drawing/2014/main" id="{788E69D4-6EC0-C64D-EE34-B997549656EE}"/>
              </a:ext>
            </a:extLst>
          </p:cNvPr>
          <p:cNvGrpSpPr/>
          <p:nvPr/>
        </p:nvGrpSpPr>
        <p:grpSpPr>
          <a:xfrm>
            <a:off x="8624188" y="117793"/>
            <a:ext cx="3259840" cy="688417"/>
            <a:chOff x="7080944" y="198305"/>
            <a:chExt cx="3105571" cy="688417"/>
          </a:xfrm>
        </p:grpSpPr>
        <p:sp>
          <p:nvSpPr>
            <p:cNvPr id="3" name="object 4">
              <a:extLst>
                <a:ext uri="{FF2B5EF4-FFF2-40B4-BE49-F238E27FC236}">
                  <a16:creationId xmlns:a16="http://schemas.microsoft.com/office/drawing/2014/main" id="{B7A60A2E-0597-9220-2F80-E82A166B24B1}"/>
                </a:ext>
              </a:extLst>
            </p:cNvPr>
            <p:cNvSpPr txBox="1"/>
            <p:nvPr/>
          </p:nvSpPr>
          <p:spPr>
            <a:xfrm>
              <a:off x="7080944" y="278883"/>
              <a:ext cx="2280634" cy="568104"/>
            </a:xfrm>
            <a:prstGeom prst="rect">
              <a:avLst/>
            </a:prstGeom>
          </p:spPr>
          <p:txBody>
            <a:bodyPr vert="horz" wrap="square" lIns="0" tIns="36830" rIns="0" bIns="0" rtlCol="0">
              <a:spAutoFit/>
            </a:bodyPr>
            <a:lstStyle/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Khoa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Khí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Chuyên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ngành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Cơ-điện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tử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</p:txBody>
        </p:sp>
        <p:sp>
          <p:nvSpPr>
            <p:cNvPr id="4" name="object 5">
              <a:extLst>
                <a:ext uri="{FF2B5EF4-FFF2-40B4-BE49-F238E27FC236}">
                  <a16:creationId xmlns:a16="http://schemas.microsoft.com/office/drawing/2014/main" id="{5C6C63EE-7E89-C66A-62E9-1FC0A9FC8257}"/>
                </a:ext>
              </a:extLst>
            </p:cNvPr>
            <p:cNvSpPr/>
            <p:nvPr/>
          </p:nvSpPr>
          <p:spPr>
            <a:xfrm>
              <a:off x="9500715" y="198305"/>
              <a:ext cx="685800" cy="68841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75730901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ỗ dành sẵn cho Số hiệu Bản chiếu 13">
            <a:extLst>
              <a:ext uri="{FF2B5EF4-FFF2-40B4-BE49-F238E27FC236}">
                <a16:creationId xmlns:a16="http://schemas.microsoft.com/office/drawing/2014/main" id="{ADE6DE59-0F59-49EE-9ED8-F482137ECC5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t>2</a:t>
            </a:fld>
            <a:endParaRPr lang="en-US" spc="-5" dirty="0"/>
          </a:p>
        </p:txBody>
      </p:sp>
      <p:grpSp>
        <p:nvGrpSpPr>
          <p:cNvPr id="15" name="Nhóm 6">
            <a:extLst>
              <a:ext uri="{FF2B5EF4-FFF2-40B4-BE49-F238E27FC236}">
                <a16:creationId xmlns:a16="http://schemas.microsoft.com/office/drawing/2014/main" id="{7E2A3D1A-A149-4AE7-AC43-6A9B5142EEC4}"/>
              </a:ext>
            </a:extLst>
          </p:cNvPr>
          <p:cNvGrpSpPr/>
          <p:nvPr/>
        </p:nvGrpSpPr>
        <p:grpSpPr>
          <a:xfrm>
            <a:off x="8624188" y="117793"/>
            <a:ext cx="3259840" cy="688417"/>
            <a:chOff x="7080944" y="198305"/>
            <a:chExt cx="3105571" cy="688417"/>
          </a:xfrm>
        </p:grpSpPr>
        <p:sp>
          <p:nvSpPr>
            <p:cNvPr id="16" name="object 4">
              <a:extLst>
                <a:ext uri="{FF2B5EF4-FFF2-40B4-BE49-F238E27FC236}">
                  <a16:creationId xmlns:a16="http://schemas.microsoft.com/office/drawing/2014/main" id="{1B85DC35-82E6-47D6-8DCF-963DC21DA90B}"/>
                </a:ext>
              </a:extLst>
            </p:cNvPr>
            <p:cNvSpPr txBox="1"/>
            <p:nvPr/>
          </p:nvSpPr>
          <p:spPr>
            <a:xfrm>
              <a:off x="7080944" y="278883"/>
              <a:ext cx="2280634" cy="568104"/>
            </a:xfrm>
            <a:prstGeom prst="rect">
              <a:avLst/>
            </a:prstGeom>
          </p:spPr>
          <p:txBody>
            <a:bodyPr vert="horz" wrap="square" lIns="0" tIns="36830" rIns="0" bIns="0" rtlCol="0">
              <a:spAutoFit/>
            </a:bodyPr>
            <a:lstStyle/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Khoa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Khí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Chuyên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ngành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Cơ-điện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tử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</p:txBody>
        </p:sp>
        <p:sp>
          <p:nvSpPr>
            <p:cNvPr id="17" name="object 5">
              <a:extLst>
                <a:ext uri="{FF2B5EF4-FFF2-40B4-BE49-F238E27FC236}">
                  <a16:creationId xmlns:a16="http://schemas.microsoft.com/office/drawing/2014/main" id="{2C09E7D4-FF38-43FA-A302-AC4F77A860BA}"/>
                </a:ext>
              </a:extLst>
            </p:cNvPr>
            <p:cNvSpPr/>
            <p:nvPr/>
          </p:nvSpPr>
          <p:spPr>
            <a:xfrm>
              <a:off x="9500715" y="198305"/>
              <a:ext cx="685800" cy="68841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AutoShape 2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6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307975" y="7937"/>
            <a:ext cx="3663134" cy="3663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E62058-CA2A-CF35-0845-82B18672A2BC}"/>
              </a:ext>
            </a:extLst>
          </p:cNvPr>
          <p:cNvSpPr txBox="1"/>
          <p:nvPr/>
        </p:nvSpPr>
        <p:spPr>
          <a:xfrm>
            <a:off x="155575" y="1118587"/>
            <a:ext cx="1956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Đặt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vấn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  <p:pic>
        <p:nvPicPr>
          <p:cNvPr id="9" name="Picture 8" descr="Thực trạng rác thải nhựa Việt Nam, giải pháp tất yếu Trung Hòa Nhựa  - ảnh 2">
            <a:extLst>
              <a:ext uri="{FF2B5EF4-FFF2-40B4-BE49-F238E27FC236}">
                <a16:creationId xmlns:a16="http://schemas.microsoft.com/office/drawing/2014/main" id="{D075E4A4-D1B7-BB0B-8D8F-2C49FF936D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08" y="1667418"/>
            <a:ext cx="4553147" cy="215606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489D35-FBB6-A4B5-0F18-45D53E053C89}"/>
              </a:ext>
            </a:extLst>
          </p:cNvPr>
          <p:cNvSpPr txBox="1"/>
          <p:nvPr/>
        </p:nvSpPr>
        <p:spPr>
          <a:xfrm>
            <a:off x="557908" y="3996353"/>
            <a:ext cx="4511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trạng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rác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thải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nhựa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trên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một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bãi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biển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ở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Nam (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Nguồn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soha.vn)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17" descr="Thực trạng rác thải nhựa Việt Nam, giải pháp tất yếu Trung Hòa Nhựa  - ảnh 1">
            <a:extLst>
              <a:ext uri="{FF2B5EF4-FFF2-40B4-BE49-F238E27FC236}">
                <a16:creationId xmlns:a16="http://schemas.microsoft.com/office/drawing/2014/main" id="{59863932-5B1D-E405-95AC-15DAB726271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0549" y="1667419"/>
            <a:ext cx="5137295" cy="317589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30F3A1F-4210-E5C4-999E-EB91C1845922}"/>
              </a:ext>
            </a:extLst>
          </p:cNvPr>
          <p:cNvSpPr txBox="1"/>
          <p:nvPr/>
        </p:nvSpPr>
        <p:spPr>
          <a:xfrm>
            <a:off x="5560549" y="5059283"/>
            <a:ext cx="5137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Vòng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đời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nhựa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Nguồn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soha.vn)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578CAF-567B-BEE9-DB43-62110F795428}"/>
              </a:ext>
            </a:extLst>
          </p:cNvPr>
          <p:cNvSpPr txBox="1"/>
          <p:nvPr/>
        </p:nvSpPr>
        <p:spPr>
          <a:xfrm>
            <a:off x="500034" y="5059283"/>
            <a:ext cx="510017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ts val="300"/>
              </a:spcBef>
              <a:spcAft>
                <a:spcPts val="300"/>
              </a:spcAft>
              <a:tabLst>
                <a:tab pos="180340" algn="l"/>
              </a:tabLst>
            </a:pP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Rác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nay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chưa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tiến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hành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tái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chế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cũng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chưa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nghệ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đạt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yêu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cầu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”,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trưởng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nguyên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Môi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trường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Trần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Hồng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1800" i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biết</a:t>
            </a:r>
            <a:r>
              <a:rPr lang="en-US" sz="1800" i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sz="1800" i="1" dirty="0">
              <a:solidFill>
                <a:srgbClr val="7030A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94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ỗ dành sẵn cho Số hiệu Bản chiếu 13">
            <a:extLst>
              <a:ext uri="{FF2B5EF4-FFF2-40B4-BE49-F238E27FC236}">
                <a16:creationId xmlns:a16="http://schemas.microsoft.com/office/drawing/2014/main" id="{ADE6DE59-0F59-49EE-9ED8-F482137ECC5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t>3</a:t>
            </a:fld>
            <a:endParaRPr lang="en-US" spc="-5" dirty="0"/>
          </a:p>
        </p:txBody>
      </p:sp>
      <p:grpSp>
        <p:nvGrpSpPr>
          <p:cNvPr id="15" name="Nhóm 6">
            <a:extLst>
              <a:ext uri="{FF2B5EF4-FFF2-40B4-BE49-F238E27FC236}">
                <a16:creationId xmlns:a16="http://schemas.microsoft.com/office/drawing/2014/main" id="{7E2A3D1A-A149-4AE7-AC43-6A9B5142EEC4}"/>
              </a:ext>
            </a:extLst>
          </p:cNvPr>
          <p:cNvGrpSpPr/>
          <p:nvPr/>
        </p:nvGrpSpPr>
        <p:grpSpPr>
          <a:xfrm>
            <a:off x="8624188" y="117793"/>
            <a:ext cx="3259840" cy="688417"/>
            <a:chOff x="7080944" y="198305"/>
            <a:chExt cx="3105571" cy="688417"/>
          </a:xfrm>
        </p:grpSpPr>
        <p:sp>
          <p:nvSpPr>
            <p:cNvPr id="16" name="object 4">
              <a:extLst>
                <a:ext uri="{FF2B5EF4-FFF2-40B4-BE49-F238E27FC236}">
                  <a16:creationId xmlns:a16="http://schemas.microsoft.com/office/drawing/2014/main" id="{1B85DC35-82E6-47D6-8DCF-963DC21DA90B}"/>
                </a:ext>
              </a:extLst>
            </p:cNvPr>
            <p:cNvSpPr txBox="1"/>
            <p:nvPr/>
          </p:nvSpPr>
          <p:spPr>
            <a:xfrm>
              <a:off x="7080944" y="278883"/>
              <a:ext cx="2280634" cy="568104"/>
            </a:xfrm>
            <a:prstGeom prst="rect">
              <a:avLst/>
            </a:prstGeom>
          </p:spPr>
          <p:txBody>
            <a:bodyPr vert="horz" wrap="square" lIns="0" tIns="36830" rIns="0" bIns="0" rtlCol="0">
              <a:spAutoFit/>
            </a:bodyPr>
            <a:lstStyle/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Khoa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Khí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Chuyên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ngành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Cơ-điện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tử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</p:txBody>
        </p:sp>
        <p:sp>
          <p:nvSpPr>
            <p:cNvPr id="17" name="object 5">
              <a:extLst>
                <a:ext uri="{FF2B5EF4-FFF2-40B4-BE49-F238E27FC236}">
                  <a16:creationId xmlns:a16="http://schemas.microsoft.com/office/drawing/2014/main" id="{2C09E7D4-FF38-43FA-A302-AC4F77A860BA}"/>
                </a:ext>
              </a:extLst>
            </p:cNvPr>
            <p:cNvSpPr/>
            <p:nvPr/>
          </p:nvSpPr>
          <p:spPr>
            <a:xfrm>
              <a:off x="9500715" y="198305"/>
              <a:ext cx="685800" cy="68841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AutoShape 2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6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307975" y="7937"/>
            <a:ext cx="3663134" cy="3663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E62058-CA2A-CF35-0845-82B18672A2BC}"/>
              </a:ext>
            </a:extLst>
          </p:cNvPr>
          <p:cNvSpPr txBox="1"/>
          <p:nvPr/>
        </p:nvSpPr>
        <p:spPr>
          <a:xfrm>
            <a:off x="155575" y="1118587"/>
            <a:ext cx="49392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Nguyên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hoạt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F26C76E5-F88A-16D8-0F7A-ABAA9C1BDE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975" y="1686757"/>
            <a:ext cx="5738091" cy="2942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051194-F731-8E3B-DF1C-ED8A09719BAD}"/>
              </a:ext>
            </a:extLst>
          </p:cNvPr>
          <p:cNvSpPr txBox="1"/>
          <p:nvPr/>
        </p:nvSpPr>
        <p:spPr>
          <a:xfrm>
            <a:off x="307974" y="4735837"/>
            <a:ext cx="57380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đồ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khối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193883-8328-5E3C-4D0C-DA14278510D0}"/>
              </a:ext>
            </a:extLst>
          </p:cNvPr>
          <p:cNvSpPr txBox="1"/>
          <p:nvPr/>
        </p:nvSpPr>
        <p:spPr>
          <a:xfrm>
            <a:off x="6259555" y="6013917"/>
            <a:ext cx="5584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đồ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nguyên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C33977D5-0E5B-B96E-1CCF-7BBC9C522D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86756"/>
            <a:ext cx="5738091" cy="436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532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ỗ dành sẵn cho Số hiệu Bản chiếu 13">
            <a:extLst>
              <a:ext uri="{FF2B5EF4-FFF2-40B4-BE49-F238E27FC236}">
                <a16:creationId xmlns:a16="http://schemas.microsoft.com/office/drawing/2014/main" id="{ADE6DE59-0F59-49EE-9ED8-F482137ECC5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t>4</a:t>
            </a:fld>
            <a:endParaRPr lang="en-US" spc="-5" dirty="0"/>
          </a:p>
        </p:txBody>
      </p:sp>
      <p:grpSp>
        <p:nvGrpSpPr>
          <p:cNvPr id="15" name="Nhóm 6">
            <a:extLst>
              <a:ext uri="{FF2B5EF4-FFF2-40B4-BE49-F238E27FC236}">
                <a16:creationId xmlns:a16="http://schemas.microsoft.com/office/drawing/2014/main" id="{7E2A3D1A-A149-4AE7-AC43-6A9B5142EEC4}"/>
              </a:ext>
            </a:extLst>
          </p:cNvPr>
          <p:cNvGrpSpPr/>
          <p:nvPr/>
        </p:nvGrpSpPr>
        <p:grpSpPr>
          <a:xfrm>
            <a:off x="8624188" y="117793"/>
            <a:ext cx="3259840" cy="688417"/>
            <a:chOff x="7080944" y="198305"/>
            <a:chExt cx="3105571" cy="688417"/>
          </a:xfrm>
        </p:grpSpPr>
        <p:sp>
          <p:nvSpPr>
            <p:cNvPr id="16" name="object 4">
              <a:extLst>
                <a:ext uri="{FF2B5EF4-FFF2-40B4-BE49-F238E27FC236}">
                  <a16:creationId xmlns:a16="http://schemas.microsoft.com/office/drawing/2014/main" id="{1B85DC35-82E6-47D6-8DCF-963DC21DA90B}"/>
                </a:ext>
              </a:extLst>
            </p:cNvPr>
            <p:cNvSpPr txBox="1"/>
            <p:nvPr/>
          </p:nvSpPr>
          <p:spPr>
            <a:xfrm>
              <a:off x="7080944" y="278883"/>
              <a:ext cx="2280634" cy="568104"/>
            </a:xfrm>
            <a:prstGeom prst="rect">
              <a:avLst/>
            </a:prstGeom>
          </p:spPr>
          <p:txBody>
            <a:bodyPr vert="horz" wrap="square" lIns="0" tIns="36830" rIns="0" bIns="0" rtlCol="0">
              <a:spAutoFit/>
            </a:bodyPr>
            <a:lstStyle/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Khoa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Khí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Chuyên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ngành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Cơ-điện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tử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</p:txBody>
        </p:sp>
        <p:sp>
          <p:nvSpPr>
            <p:cNvPr id="17" name="object 5">
              <a:extLst>
                <a:ext uri="{FF2B5EF4-FFF2-40B4-BE49-F238E27FC236}">
                  <a16:creationId xmlns:a16="http://schemas.microsoft.com/office/drawing/2014/main" id="{2C09E7D4-FF38-43FA-A302-AC4F77A860BA}"/>
                </a:ext>
              </a:extLst>
            </p:cNvPr>
            <p:cNvSpPr/>
            <p:nvPr/>
          </p:nvSpPr>
          <p:spPr>
            <a:xfrm>
              <a:off x="9500715" y="198305"/>
              <a:ext cx="685800" cy="68841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AutoShape 2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6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307975" y="7937"/>
            <a:ext cx="3663134" cy="3663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E62058-CA2A-CF35-0845-82B18672A2BC}"/>
              </a:ext>
            </a:extLst>
          </p:cNvPr>
          <p:cNvSpPr txBox="1"/>
          <p:nvPr/>
        </p:nvSpPr>
        <p:spPr>
          <a:xfrm>
            <a:off x="155575" y="1118587"/>
            <a:ext cx="3297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nghiên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cứu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CDF8E0-1318-CA3E-45B9-DCFFEA9DE3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424" y="1686754"/>
            <a:ext cx="3916316" cy="2468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05909B5F-8D6F-2F14-C1A6-0C54E49008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2614" y="1686754"/>
            <a:ext cx="3654201" cy="24682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03374D-A991-2E7E-D570-C5E4B239C4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376" y="4261484"/>
            <a:ext cx="2485524" cy="1813560"/>
          </a:xfrm>
          <a:prstGeom prst="rect">
            <a:avLst/>
          </a:prstGeom>
        </p:spPr>
      </p:pic>
      <p:pic>
        <p:nvPicPr>
          <p:cNvPr id="12" name="Picture 11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6F062B0-31A5-3F84-60C0-E34DB24BBD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51245" y="4261484"/>
            <a:ext cx="2991745" cy="18119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D6685B5-4824-7560-6F2F-48126A54256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8336" y="4261484"/>
            <a:ext cx="2862500" cy="1811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 descr="A computer screen capture&#10;&#10;Description automatically generated with medium confidence">
            <a:extLst>
              <a:ext uri="{FF2B5EF4-FFF2-40B4-BE49-F238E27FC236}">
                <a16:creationId xmlns:a16="http://schemas.microsoft.com/office/drawing/2014/main" id="{9C8DEDE9-A7F1-C825-83D7-92D80AFBDE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16182" y="4261484"/>
            <a:ext cx="2767846" cy="181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721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ỗ dành sẵn cho Số hiệu Bản chiếu 13">
            <a:extLst>
              <a:ext uri="{FF2B5EF4-FFF2-40B4-BE49-F238E27FC236}">
                <a16:creationId xmlns:a16="http://schemas.microsoft.com/office/drawing/2014/main" id="{ADE6DE59-0F59-49EE-9ED8-F482137ECC5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t>5</a:t>
            </a:fld>
            <a:endParaRPr lang="en-US" spc="-5" dirty="0"/>
          </a:p>
        </p:txBody>
      </p:sp>
      <p:grpSp>
        <p:nvGrpSpPr>
          <p:cNvPr id="15" name="Nhóm 6">
            <a:extLst>
              <a:ext uri="{FF2B5EF4-FFF2-40B4-BE49-F238E27FC236}">
                <a16:creationId xmlns:a16="http://schemas.microsoft.com/office/drawing/2014/main" id="{7E2A3D1A-A149-4AE7-AC43-6A9B5142EEC4}"/>
              </a:ext>
            </a:extLst>
          </p:cNvPr>
          <p:cNvGrpSpPr/>
          <p:nvPr/>
        </p:nvGrpSpPr>
        <p:grpSpPr>
          <a:xfrm>
            <a:off x="8624188" y="117793"/>
            <a:ext cx="3259840" cy="688417"/>
            <a:chOff x="7080944" y="198305"/>
            <a:chExt cx="3105571" cy="688417"/>
          </a:xfrm>
        </p:grpSpPr>
        <p:sp>
          <p:nvSpPr>
            <p:cNvPr id="16" name="object 4">
              <a:extLst>
                <a:ext uri="{FF2B5EF4-FFF2-40B4-BE49-F238E27FC236}">
                  <a16:creationId xmlns:a16="http://schemas.microsoft.com/office/drawing/2014/main" id="{1B85DC35-82E6-47D6-8DCF-963DC21DA90B}"/>
                </a:ext>
              </a:extLst>
            </p:cNvPr>
            <p:cNvSpPr txBox="1"/>
            <p:nvPr/>
          </p:nvSpPr>
          <p:spPr>
            <a:xfrm>
              <a:off x="7080944" y="278883"/>
              <a:ext cx="2280634" cy="568104"/>
            </a:xfrm>
            <a:prstGeom prst="rect">
              <a:avLst/>
            </a:prstGeom>
          </p:spPr>
          <p:txBody>
            <a:bodyPr vert="horz" wrap="square" lIns="0" tIns="36830" rIns="0" bIns="0" rtlCol="0">
              <a:spAutoFit/>
            </a:bodyPr>
            <a:lstStyle/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Khoa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Khí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Chuyên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ngành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Cơ-điện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tử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</p:txBody>
        </p:sp>
        <p:sp>
          <p:nvSpPr>
            <p:cNvPr id="17" name="object 5">
              <a:extLst>
                <a:ext uri="{FF2B5EF4-FFF2-40B4-BE49-F238E27FC236}">
                  <a16:creationId xmlns:a16="http://schemas.microsoft.com/office/drawing/2014/main" id="{2C09E7D4-FF38-43FA-A302-AC4F77A860BA}"/>
                </a:ext>
              </a:extLst>
            </p:cNvPr>
            <p:cNvSpPr/>
            <p:nvPr/>
          </p:nvSpPr>
          <p:spPr>
            <a:xfrm>
              <a:off x="9500715" y="198305"/>
              <a:ext cx="685800" cy="68841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AutoShape 2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6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307975" y="7937"/>
            <a:ext cx="3663134" cy="3663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E62058-CA2A-CF35-0845-82B18672A2BC}"/>
              </a:ext>
            </a:extLst>
          </p:cNvPr>
          <p:cNvSpPr txBox="1"/>
          <p:nvPr/>
        </p:nvSpPr>
        <p:spPr>
          <a:xfrm>
            <a:off x="155575" y="1118587"/>
            <a:ext cx="30527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quả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nghiên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cứu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  <p:pic>
        <p:nvPicPr>
          <p:cNvPr id="12" name="Picture 11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6F062B0-31A5-3F84-60C0-E34DB24BBD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1932" y="1580252"/>
            <a:ext cx="3809469" cy="237488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38FEC83-9E15-D30D-B446-6879C57EC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209" y="1598300"/>
            <a:ext cx="3762858" cy="237488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0AA545-C282-1436-E1B2-67A04F8541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0166" y="1591124"/>
            <a:ext cx="3311667" cy="2374882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CFE3B53E-3B6C-4F8E-CC0D-11970FFD8A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209" y="4370577"/>
            <a:ext cx="2816564" cy="15064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C6B7DF0-CD73-DC87-C952-3F2207F263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46746" y="4370577"/>
            <a:ext cx="2678116" cy="150644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CD0F80-1954-E65F-9329-8EB0979557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03285" y="4370577"/>
            <a:ext cx="2678116" cy="15064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AC9CDB6-6873-8DEA-2184-9150AF01DE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96349" y="4398868"/>
            <a:ext cx="2627821" cy="147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331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ỗ dành sẵn cho Số hiệu Bản chiếu 13">
            <a:extLst>
              <a:ext uri="{FF2B5EF4-FFF2-40B4-BE49-F238E27FC236}">
                <a16:creationId xmlns:a16="http://schemas.microsoft.com/office/drawing/2014/main" id="{ADE6DE59-0F59-49EE-9ED8-F482137ECC5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t>6</a:t>
            </a:fld>
            <a:endParaRPr lang="en-US" spc="-5" dirty="0"/>
          </a:p>
        </p:txBody>
      </p:sp>
      <p:grpSp>
        <p:nvGrpSpPr>
          <p:cNvPr id="15" name="Nhóm 6">
            <a:extLst>
              <a:ext uri="{FF2B5EF4-FFF2-40B4-BE49-F238E27FC236}">
                <a16:creationId xmlns:a16="http://schemas.microsoft.com/office/drawing/2014/main" id="{7E2A3D1A-A149-4AE7-AC43-6A9B5142EEC4}"/>
              </a:ext>
            </a:extLst>
          </p:cNvPr>
          <p:cNvGrpSpPr/>
          <p:nvPr/>
        </p:nvGrpSpPr>
        <p:grpSpPr>
          <a:xfrm>
            <a:off x="8624188" y="117793"/>
            <a:ext cx="3259840" cy="688417"/>
            <a:chOff x="7080944" y="198305"/>
            <a:chExt cx="3105571" cy="688417"/>
          </a:xfrm>
        </p:grpSpPr>
        <p:sp>
          <p:nvSpPr>
            <p:cNvPr id="16" name="object 4">
              <a:extLst>
                <a:ext uri="{FF2B5EF4-FFF2-40B4-BE49-F238E27FC236}">
                  <a16:creationId xmlns:a16="http://schemas.microsoft.com/office/drawing/2014/main" id="{1B85DC35-82E6-47D6-8DCF-963DC21DA90B}"/>
                </a:ext>
              </a:extLst>
            </p:cNvPr>
            <p:cNvSpPr txBox="1"/>
            <p:nvPr/>
          </p:nvSpPr>
          <p:spPr>
            <a:xfrm>
              <a:off x="7080944" y="278883"/>
              <a:ext cx="2280634" cy="568104"/>
            </a:xfrm>
            <a:prstGeom prst="rect">
              <a:avLst/>
            </a:prstGeom>
          </p:spPr>
          <p:txBody>
            <a:bodyPr vert="horz" wrap="square" lIns="0" tIns="36830" rIns="0" bIns="0" rtlCol="0">
              <a:spAutoFit/>
            </a:bodyPr>
            <a:lstStyle/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Khoa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Khí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Chuyên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ngành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Cơ-điện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tử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</p:txBody>
        </p:sp>
        <p:sp>
          <p:nvSpPr>
            <p:cNvPr id="17" name="object 5">
              <a:extLst>
                <a:ext uri="{FF2B5EF4-FFF2-40B4-BE49-F238E27FC236}">
                  <a16:creationId xmlns:a16="http://schemas.microsoft.com/office/drawing/2014/main" id="{2C09E7D4-FF38-43FA-A302-AC4F77A860BA}"/>
                </a:ext>
              </a:extLst>
            </p:cNvPr>
            <p:cNvSpPr/>
            <p:nvPr/>
          </p:nvSpPr>
          <p:spPr>
            <a:xfrm>
              <a:off x="9500715" y="198305"/>
              <a:ext cx="685800" cy="68841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AutoShape 2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6" descr="https://img.archiexpo.com/images_ae/photo-mg/51461-14617423.webp"/>
          <p:cNvSpPr>
            <a:spLocks noChangeAspect="1" noChangeArrowheads="1"/>
          </p:cNvSpPr>
          <p:nvPr/>
        </p:nvSpPr>
        <p:spPr bwMode="auto">
          <a:xfrm>
            <a:off x="307975" y="7937"/>
            <a:ext cx="3663134" cy="3663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E62058-CA2A-CF35-0845-82B18672A2BC}"/>
              </a:ext>
            </a:extLst>
          </p:cNvPr>
          <p:cNvSpPr txBox="1"/>
          <p:nvPr/>
        </p:nvSpPr>
        <p:spPr>
          <a:xfrm>
            <a:off x="155575" y="1118587"/>
            <a:ext cx="51083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Giới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hạn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hướng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en-US" sz="2400" b="1" dirty="0">
                <a:solidFill>
                  <a:srgbClr val="0053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7161E3-B82F-C35B-DE60-0B53586A4896}"/>
              </a:ext>
            </a:extLst>
          </p:cNvPr>
          <p:cNvSpPr txBox="1"/>
          <p:nvPr/>
        </p:nvSpPr>
        <p:spPr>
          <a:xfrm>
            <a:off x="155574" y="1737886"/>
            <a:ext cx="11252231" cy="4508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sz="2000" b="1" i="1" dirty="0"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a)</a:t>
            </a:r>
            <a:r>
              <a:rPr lang="en-US" sz="2000" b="1" i="1" dirty="0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 </a:t>
            </a:r>
            <a:r>
              <a:rPr lang="en-US" sz="2000" b="1" i="1" dirty="0" err="1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Giới</a:t>
            </a:r>
            <a:r>
              <a:rPr lang="en-US" sz="2000" b="1" i="1" dirty="0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 </a:t>
            </a:r>
            <a:r>
              <a:rPr lang="en-US" sz="2000" b="1" i="1" dirty="0" err="1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hạn</a:t>
            </a:r>
            <a:r>
              <a:rPr lang="en-US" sz="2000" b="1" i="1" dirty="0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 </a:t>
            </a:r>
            <a:r>
              <a:rPr lang="en-US" sz="2000" b="1" i="1" dirty="0" err="1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đề</a:t>
            </a:r>
            <a:r>
              <a:rPr lang="en-US" sz="2000" b="1" i="1" dirty="0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 </a:t>
            </a:r>
            <a:r>
              <a:rPr lang="en-US" sz="2000" b="1" i="1" dirty="0" err="1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tài</a:t>
            </a:r>
            <a:r>
              <a:rPr lang="en-US" sz="2000" b="1" i="1" dirty="0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:</a:t>
            </a:r>
          </a:p>
          <a:p>
            <a:pPr marL="342900" lvl="0" indent="-342900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chỉ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phép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khiển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giám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sát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cục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áp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nghệ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WebServer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để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khiển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giám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sát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thời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phí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v"/>
              <a:tabLst>
                <a:tab pos="180340" algn="l"/>
              </a:tabLst>
            </a:pPr>
            <a:r>
              <a:rPr lang="en-US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loại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đạt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mục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cấu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cảm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biến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chỉ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dừng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lại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ở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mức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phỏng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0" algn="just">
              <a:spcBef>
                <a:spcPts val="300"/>
              </a:spcBef>
              <a:spcAft>
                <a:spcPts val="300"/>
              </a:spcAft>
              <a:tabLst>
                <a:tab pos="180340" algn="l"/>
              </a:tabLst>
            </a:pP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sz="2000" b="1" i="1" dirty="0"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b)</a:t>
            </a:r>
            <a:r>
              <a:rPr lang="en-US" sz="2000" b="1" i="1" dirty="0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 </a:t>
            </a:r>
            <a:r>
              <a:rPr lang="en-US" sz="2000" b="1" i="1" dirty="0" err="1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Hướng</a:t>
            </a:r>
            <a:r>
              <a:rPr lang="en-US" sz="2000" b="1" i="1" dirty="0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 </a:t>
            </a:r>
            <a:r>
              <a:rPr lang="en-US" sz="2000" b="1" i="1" dirty="0" err="1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phát</a:t>
            </a:r>
            <a:r>
              <a:rPr lang="en-US" sz="2000" b="1" i="1" dirty="0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 </a:t>
            </a:r>
            <a:r>
              <a:rPr lang="en-US" sz="2000" b="1" i="1" dirty="0" err="1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triển</a:t>
            </a:r>
            <a:r>
              <a:rPr lang="en-US" sz="2000" b="1" i="1" dirty="0">
                <a:effectLst/>
                <a:latin typeface="Calibri" panose="020F0502020204030204" pitchFamily="34" charset="0"/>
                <a:ea typeface="Yu Gothic Light" panose="020B0300000000000000" pitchFamily="34" charset="-128"/>
                <a:cs typeface="Calibri" panose="020F0502020204030204" pitchFamily="34" charset="0"/>
              </a:rPr>
              <a:t>:</a:t>
            </a:r>
          </a:p>
          <a:p>
            <a:pPr marL="342900" lvl="0" indent="-342900" algn="just"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v"/>
              <a:tabLst>
                <a:tab pos="180340" algn="l"/>
              </a:tabLs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dễ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dàng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mở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rộng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băng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tải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hoặc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loại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rác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tái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chế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loại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trên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mỗi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băng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tải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lvl="0" indent="-342900" algn="just"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v"/>
              <a:tabLst>
                <a:tab pos="180340" algn="l"/>
              </a:tabLs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áp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những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nghệ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để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loại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sản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phẩm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hóa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sản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xuất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đạt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suất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cao</a:t>
            </a:r>
            <a:r>
              <a:rPr lang="en-US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lvl="0" indent="-342900" algn="just"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v"/>
              <a:tabLst>
                <a:tab pos="180340" algn="l"/>
              </a:tabLs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dễ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dàng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nâng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cấp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phiên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bản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SCADA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mạng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cục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sang 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internet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SCADA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WebServer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đó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giám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sát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khiển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ở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bất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cứ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đâu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internet.</a:t>
            </a:r>
          </a:p>
        </p:txBody>
      </p:sp>
    </p:spTree>
    <p:extLst>
      <p:ext uri="{BB962C8B-B14F-4D97-AF65-F5344CB8AC3E}">
        <p14:creationId xmlns:p14="http://schemas.microsoft.com/office/powerpoint/2010/main" val="30670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ỗ dành sẵn cho Số hiệu Bản chiếu 13">
            <a:extLst>
              <a:ext uri="{FF2B5EF4-FFF2-40B4-BE49-F238E27FC236}">
                <a16:creationId xmlns:a16="http://schemas.microsoft.com/office/drawing/2014/main" id="{ADE6DE59-0F59-49EE-9ED8-F482137ECC5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64"/>
              </a:lnSpc>
            </a:pPr>
            <a:fld id="{81D60167-4931-47E6-BA6A-407CBD079E47}" type="slidenum">
              <a:rPr lang="en-US" spc="-5" smtClean="0"/>
              <a:t>7</a:t>
            </a:fld>
            <a:endParaRPr lang="en-US" spc="-5" dirty="0"/>
          </a:p>
        </p:txBody>
      </p:sp>
      <p:sp>
        <p:nvSpPr>
          <p:cNvPr id="2" name="Hình Bầu dục 1">
            <a:extLst>
              <a:ext uri="{FF2B5EF4-FFF2-40B4-BE49-F238E27FC236}">
                <a16:creationId xmlns:a16="http://schemas.microsoft.com/office/drawing/2014/main" id="{9A110093-F75D-4C6B-8479-B9163735DE22}"/>
              </a:ext>
            </a:extLst>
          </p:cNvPr>
          <p:cNvSpPr/>
          <p:nvPr/>
        </p:nvSpPr>
        <p:spPr>
          <a:xfrm>
            <a:off x="4373732" y="2112885"/>
            <a:ext cx="3444536" cy="3444536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C6C40498-7467-470F-AB4D-F51AB494100D}"/>
              </a:ext>
            </a:extLst>
          </p:cNvPr>
          <p:cNvSpPr/>
          <p:nvPr/>
        </p:nvSpPr>
        <p:spPr>
          <a:xfrm>
            <a:off x="1901301" y="3045041"/>
            <a:ext cx="8389398" cy="1500326"/>
          </a:xfrm>
          <a:prstGeom prst="rect">
            <a:avLst/>
          </a:prstGeom>
          <a:ln w="571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dirty="0"/>
              <a:t>Thanks for your attention!!!</a:t>
            </a:r>
          </a:p>
        </p:txBody>
      </p:sp>
      <p:grpSp>
        <p:nvGrpSpPr>
          <p:cNvPr id="4" name="Nhóm 6">
            <a:extLst>
              <a:ext uri="{FF2B5EF4-FFF2-40B4-BE49-F238E27FC236}">
                <a16:creationId xmlns:a16="http://schemas.microsoft.com/office/drawing/2014/main" id="{AAACA4CF-BB68-2751-C7F2-E66DC35D8E7A}"/>
              </a:ext>
            </a:extLst>
          </p:cNvPr>
          <p:cNvGrpSpPr/>
          <p:nvPr/>
        </p:nvGrpSpPr>
        <p:grpSpPr>
          <a:xfrm>
            <a:off x="8624188" y="117793"/>
            <a:ext cx="3259840" cy="688417"/>
            <a:chOff x="7080944" y="198305"/>
            <a:chExt cx="3105571" cy="688417"/>
          </a:xfrm>
        </p:grpSpPr>
        <p:sp>
          <p:nvSpPr>
            <p:cNvPr id="5" name="object 4">
              <a:extLst>
                <a:ext uri="{FF2B5EF4-FFF2-40B4-BE49-F238E27FC236}">
                  <a16:creationId xmlns:a16="http://schemas.microsoft.com/office/drawing/2014/main" id="{D1C8E51F-F264-9FAE-92F2-3C69D0013622}"/>
                </a:ext>
              </a:extLst>
            </p:cNvPr>
            <p:cNvSpPr txBox="1"/>
            <p:nvPr/>
          </p:nvSpPr>
          <p:spPr>
            <a:xfrm>
              <a:off x="7080944" y="278883"/>
              <a:ext cx="2280634" cy="568104"/>
            </a:xfrm>
            <a:prstGeom prst="rect">
              <a:avLst/>
            </a:prstGeom>
          </p:spPr>
          <p:txBody>
            <a:bodyPr vert="horz" wrap="square" lIns="0" tIns="36830" rIns="0" bIns="0" rtlCol="0">
              <a:spAutoFit/>
            </a:bodyPr>
            <a:lstStyle/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Khoa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Khí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  <a:p>
              <a:pPr marL="12700" algn="r">
                <a:lnSpc>
                  <a:spcPct val="100000"/>
                </a:lnSpc>
                <a:spcBef>
                  <a:spcPts val="290"/>
                </a:spcBef>
              </a:pP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Chuyên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ngành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Cơ-điện</a:t>
              </a:r>
              <a:r>
                <a:rPr lang="en-GB" sz="1600" dirty="0">
                  <a:solidFill>
                    <a:srgbClr val="0053B8"/>
                  </a:solidFill>
                  <a:latin typeface="Arial"/>
                  <a:cs typeface="Arial"/>
                </a:rPr>
                <a:t> </a:t>
              </a:r>
              <a:r>
                <a:rPr lang="en-GB" sz="1600" dirty="0" err="1">
                  <a:solidFill>
                    <a:srgbClr val="0053B8"/>
                  </a:solidFill>
                  <a:latin typeface="Arial"/>
                  <a:cs typeface="Arial"/>
                </a:rPr>
                <a:t>tử</a:t>
              </a:r>
              <a:endParaRPr lang="en-GB" sz="1600" dirty="0">
                <a:solidFill>
                  <a:srgbClr val="0053B8"/>
                </a:solidFill>
                <a:latin typeface="Arial"/>
                <a:cs typeface="Arial"/>
              </a:endParaRPr>
            </a:p>
          </p:txBody>
        </p:sp>
        <p:sp>
          <p:nvSpPr>
            <p:cNvPr id="6" name="object 5">
              <a:extLst>
                <a:ext uri="{FF2B5EF4-FFF2-40B4-BE49-F238E27FC236}">
                  <a16:creationId xmlns:a16="http://schemas.microsoft.com/office/drawing/2014/main" id="{BBB56759-A3B6-7645-E8D8-96CE4ECFC43F}"/>
                </a:ext>
              </a:extLst>
            </p:cNvPr>
            <p:cNvSpPr/>
            <p:nvPr/>
          </p:nvSpPr>
          <p:spPr>
            <a:xfrm>
              <a:off x="9500715" y="198305"/>
              <a:ext cx="685800" cy="68841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278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5BBA"/>
      </a:hlink>
      <a:folHlink>
        <a:srgbClr val="800080"/>
      </a:folHlink>
    </a:clrScheme>
    <a:fontScheme name="1 Tùy chỉnh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1772</TotalTime>
  <Words>387</Words>
  <Application>Microsoft Office PowerPoint</Application>
  <PresentationFormat>Widescreen</PresentationFormat>
  <Paragraphs>45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Nguyễn Khoa Quang Nhân</dc:creator>
  <cp:lastModifiedBy>Dang Nhat Truong (FA.G0.DN.C)</cp:lastModifiedBy>
  <cp:revision>174</cp:revision>
  <dcterms:created xsi:type="dcterms:W3CDTF">2021-03-18T07:30:38Z</dcterms:created>
  <dcterms:modified xsi:type="dcterms:W3CDTF">2022-11-26T16:20:54Z</dcterms:modified>
</cp:coreProperties>
</file>

<file path=docProps/thumbnail.jpeg>
</file>